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69" r:id="rId2"/>
    <p:sldId id="377" r:id="rId3"/>
    <p:sldId id="354" r:id="rId4"/>
    <p:sldId id="385" r:id="rId5"/>
    <p:sldId id="356" r:id="rId6"/>
    <p:sldId id="357" r:id="rId7"/>
    <p:sldId id="378" r:id="rId8"/>
    <p:sldId id="358" r:id="rId9"/>
    <p:sldId id="37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8EB"/>
    <a:srgbClr val="00FF3F"/>
    <a:srgbClr val="11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5" autoAdjust="0"/>
    <p:restoredTop sz="96408" autoAdjust="0"/>
  </p:normalViewPr>
  <p:slideViewPr>
    <p:cSldViewPr snapToGrid="0">
      <p:cViewPr varScale="1">
        <p:scale>
          <a:sx n="115" d="100"/>
          <a:sy n="115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7127B-CF4E-A64B-9047-A1A231426B4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变身高富帅、迎娶白富美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都知道，现在疫情蔓延，太多的无名英雄冲在了抗肺炎的第一线，重当中不乏有我辈之人，也因为有了他们，才为我们留下了一方净土、和时间窗口，希望所有同学们珍惜这样的时间，除了保障自己的身体健康以外，还要不断提升自己，做一名对国家、对社会有价值的人。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最后，为所有在抗疫情的前线英雄们祈福。。。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00ACD-FD38-435B-93FE-FF31ECDF372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4551" y="2012700"/>
            <a:ext cx="6722899" cy="189379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4551" y="4096590"/>
            <a:ext cx="6722899" cy="6014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1pPr>
            <a:lvl2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2pPr>
            <a:lvl3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3pPr>
            <a:lvl4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4pPr>
            <a:lvl5pPr>
              <a:defRPr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6896" y="1709738"/>
            <a:ext cx="5556503" cy="1524781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3651" y="3634120"/>
            <a:ext cx="3814318" cy="6512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3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auto">
          <a:xfrm>
            <a:off x="0" y="3330563"/>
            <a:ext cx="8153399" cy="0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4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5073651" y="3368062"/>
            <a:ext cx="7118348" cy="0"/>
          </a:xfrm>
          <a:prstGeom prst="line">
            <a:avLst/>
          </a:prstGeom>
          <a:noFill/>
          <a:ln w="19050" algn="ctr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838200" y="365125"/>
            <a:ext cx="10515600" cy="917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38200" y="1678675"/>
            <a:ext cx="10515600" cy="449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F0064-1D3A-4468-A1B1-52CF93AA3DB0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29EE8-1FE3-4EDB-A8CA-BA68A812CE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LOGO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5675" y="365125"/>
            <a:ext cx="2813050" cy="8502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.tif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"/>
          <p:cNvSpPr/>
          <p:nvPr userDrawn="1"/>
        </p:nvSpPr>
        <p:spPr>
          <a:xfrm>
            <a:off x="0" y="0"/>
            <a:ext cx="12191999" cy="5505450"/>
          </a:xfrm>
          <a:custGeom>
            <a:avLst/>
            <a:gdLst>
              <a:gd name="connsiteX0" fmla="*/ 0 w 12191999"/>
              <a:gd name="connsiteY0" fmla="*/ 0 h 5060581"/>
              <a:gd name="connsiteX1" fmla="*/ 5486400 w 12191999"/>
              <a:gd name="connsiteY1" fmla="*/ 0 h 5060581"/>
              <a:gd name="connsiteX2" fmla="*/ 5486400 w 12191999"/>
              <a:gd name="connsiteY2" fmla="*/ 1 h 5060581"/>
              <a:gd name="connsiteX3" fmla="*/ 12191999 w 12191999"/>
              <a:gd name="connsiteY3" fmla="*/ 1 h 5060581"/>
              <a:gd name="connsiteX4" fmla="*/ 12191999 w 12191999"/>
              <a:gd name="connsiteY4" fmla="*/ 4787035 h 5060581"/>
              <a:gd name="connsiteX5" fmla="*/ 5486399 w 12191999"/>
              <a:gd name="connsiteY5" fmla="*/ 4110699 h 5060581"/>
              <a:gd name="connsiteX6" fmla="*/ 5486399 w 12191999"/>
              <a:gd name="connsiteY6" fmla="*/ 4110699 h 5060581"/>
              <a:gd name="connsiteX7" fmla="*/ 5237095 w 12191999"/>
              <a:gd name="connsiteY7" fmla="*/ 4115165 h 5060581"/>
              <a:gd name="connsiteX8" fmla="*/ 0 w 12191999"/>
              <a:gd name="connsiteY8" fmla="*/ 4787035 h 50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060581">
                <a:moveTo>
                  <a:pt x="0" y="0"/>
                </a:moveTo>
                <a:lnTo>
                  <a:pt x="5486400" y="0"/>
                </a:lnTo>
                <a:lnTo>
                  <a:pt x="5486400" y="1"/>
                </a:lnTo>
                <a:lnTo>
                  <a:pt x="12191999" y="1"/>
                </a:lnTo>
                <a:lnTo>
                  <a:pt x="12191999" y="4787035"/>
                </a:lnTo>
                <a:cubicBezTo>
                  <a:pt x="8839199" y="5676951"/>
                  <a:pt x="8839199" y="4110699"/>
                  <a:pt x="5486399" y="4110699"/>
                </a:cubicBezTo>
                <a:lnTo>
                  <a:pt x="5486399" y="4110699"/>
                </a:lnTo>
                <a:lnTo>
                  <a:pt x="5237095" y="4115165"/>
                </a:lnTo>
                <a:cubicBezTo>
                  <a:pt x="2740521" y="4206191"/>
                  <a:pt x="2657475" y="5649141"/>
                  <a:pt x="0" y="4787035"/>
                </a:cubicBezTo>
                <a:close/>
              </a:path>
            </a:pathLst>
          </a:custGeom>
          <a:gradFill>
            <a:gsLst>
              <a:gs pos="100000">
                <a:srgbClr val="A0D7FA"/>
              </a:gs>
              <a:gs pos="50000">
                <a:srgbClr val="1996DC"/>
              </a:gs>
              <a:gs pos="0">
                <a:srgbClr val="0A91E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914400" y="225615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JavaSE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基础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-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从入门到精通（小白版）</a:t>
            </a: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1828800" y="3695700"/>
            <a:ext cx="8534400" cy="755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altLang="zh-CN" sz="24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Java Platform Standard Edition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914400" y="585089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 userDrawn="1"/>
        </p:nvSpPr>
        <p:spPr>
          <a:xfrm>
            <a:off x="9270649" y="3835401"/>
            <a:ext cx="190500" cy="190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 userDrawn="1"/>
        </p:nvSpPr>
        <p:spPr>
          <a:xfrm rot="18337087">
            <a:off x="1779353" y="4405908"/>
            <a:ext cx="288397" cy="28839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 rot="18337087">
            <a:off x="10742436" y="1539088"/>
            <a:ext cx="341679" cy="34167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2449105" y="149316"/>
            <a:ext cx="381000" cy="381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圆角矩形 5"/>
          <p:cNvSpPr/>
          <p:nvPr userDrawn="1"/>
        </p:nvSpPr>
        <p:spPr>
          <a:xfrm rot="18337087">
            <a:off x="7537607" y="566967"/>
            <a:ext cx="185430" cy="18543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5428753" y="1279525"/>
            <a:ext cx="265073" cy="26507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295" y="201930"/>
            <a:ext cx="3354705" cy="915670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1190618" y="1948434"/>
            <a:ext cx="2899004" cy="307777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6000" b="1" spc="200">
                <a:blipFill>
                  <a:blip r:embed="rId4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千锋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Java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学院出品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11151780" y="4370161"/>
            <a:ext cx="381000" cy="381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8"/>
          <p:cNvSpPr txBox="1"/>
          <p:nvPr/>
        </p:nvSpPr>
        <p:spPr>
          <a:xfrm>
            <a:off x="9292996" y="6366376"/>
            <a:ext cx="2899004" cy="307340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19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ctr">
              <a:defRPr sz="6000" b="1" spc="200">
                <a:blipFill>
                  <a:blip r:embed="rId4"/>
                  <a:stretch>
                    <a:fillRect/>
                  </a:stretch>
                </a:blip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kumimoji="1"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良心教育，匠心品质</a:t>
            </a:r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6974840" y="505841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 userDrawn="1"/>
        </p:nvSpPr>
        <p:spPr>
          <a:xfrm>
            <a:off x="4246245" y="6142990"/>
            <a:ext cx="381000" cy="381000"/>
          </a:xfrm>
          <a:prstGeom prst="ellipse">
            <a:avLst/>
          </a:prstGeom>
          <a:gradFill>
            <a:gsLst>
              <a:gs pos="0">
                <a:srgbClr val="0A91DF"/>
              </a:gs>
              <a:gs pos="50000">
                <a:srgbClr val="1996DC"/>
              </a:gs>
              <a:gs pos="91000">
                <a:srgbClr val="96D7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课程定位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838200" y="1444625"/>
            <a:ext cx="10515600" cy="473265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sz="2000" b="0" dirty="0"/>
              <a:t>一、受众人群：</a:t>
            </a:r>
          </a:p>
          <a:p>
            <a:pPr marL="457200" lvl="1" indent="0">
              <a:lnSpc>
                <a:spcPct val="130000"/>
              </a:lnSpc>
              <a:buSzPct val="100000"/>
              <a:buFont typeface="Arial" panose="020B0604020202020204" pitchFamily="34" charset="0"/>
              <a:buNone/>
            </a:pPr>
            <a:endParaRPr lang="zh-CN" altLang="en-US" sz="2000" b="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457200" lvl="1" indent="0">
              <a:lnSpc>
                <a:spcPct val="130000"/>
              </a:lnSpc>
              <a:buSzPct val="100000"/>
              <a:buFont typeface="Arial" panose="020B0604020202020204" pitchFamily="34" charset="0"/>
              <a:buNone/>
            </a:pPr>
            <a:endParaRPr lang="zh-CN" altLang="en-US" sz="2000" b="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二、教学目标：</a:t>
            </a:r>
          </a:p>
          <a:p>
            <a:pPr lvl="1" algn="l">
              <a:lnSpc>
                <a:spcPct val="130000"/>
              </a:lnSpc>
              <a:buClrTx/>
              <a:buSzTx/>
            </a:pPr>
            <a:endParaRPr lang="zh-CN" altLang="en-US" sz="2000" b="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lvl="1" algn="l">
              <a:lnSpc>
                <a:spcPct val="130000"/>
              </a:lnSpc>
              <a:buClrTx/>
              <a:buSzTx/>
            </a:pPr>
            <a:endParaRPr lang="zh-CN" altLang="en-US" sz="2000" b="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b="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三、授课愿景：</a:t>
            </a:r>
          </a:p>
          <a:p>
            <a:pPr marL="0" indent="0">
              <a:lnSpc>
                <a:spcPct val="130000"/>
              </a:lnSpc>
              <a:buNone/>
            </a:pPr>
            <a:endParaRPr lang="zh-CN" altLang="en-US" sz="1600" dirty="0"/>
          </a:p>
        </p:txBody>
      </p:sp>
      <p:sp>
        <p:nvSpPr>
          <p:cNvPr id="5" name="圆角矩形 4"/>
          <p:cNvSpPr/>
          <p:nvPr/>
        </p:nvSpPr>
        <p:spPr>
          <a:xfrm>
            <a:off x="1478280" y="1947545"/>
            <a:ext cx="7884795" cy="8597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没有接触过Java或任何编程语言的同学。</a:t>
            </a:r>
          </a:p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对Java或其他编程语言有过一定了解，但不深入，想要系统的学习的同学。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478280" y="3371215"/>
            <a:ext cx="7884795" cy="8597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对Java进行系统的学习与了解，达到可以继续学习Java高级知识的能力。</a:t>
            </a:r>
            <a:endParaRPr lang="zh-CN" sz="1600" b="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通过学习系列课程达到可以进入编程领域职场的就业能力。</a:t>
            </a:r>
            <a:endParaRPr lang="zh-CN" altLang="en-US" sz="160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478280" y="4853940"/>
            <a:ext cx="7884795" cy="8597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 algn="l">
              <a:lnSpc>
                <a:spcPct val="130000"/>
              </a:lnSpc>
              <a:buClrTx/>
              <a:buSzTx/>
              <a:buFont typeface="Arial" panose="020B0604020202020204" pitchFamily="34" charset="0"/>
            </a:pPr>
            <a:r>
              <a:rPr lang="zh-CN" sz="16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让更多的年轻人加入到互联网浪潮中，拥有更多的职场机会，人生多一份选择。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课程设计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010910" y="1461135"/>
            <a:ext cx="5342890" cy="782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en-GB" altLang="zh-CN" dirty="0" err="1">
                <a:solidFill>
                  <a:schemeClr val="tx1"/>
                </a:solidFill>
              </a:rPr>
              <a:t>JavaSE</a:t>
            </a:r>
            <a:r>
              <a:rPr lang="zh-CN" altLang="en-US" dirty="0">
                <a:solidFill>
                  <a:schemeClr val="tx1"/>
                </a:solidFill>
              </a:rPr>
              <a:t>平台</a:t>
            </a:r>
            <a:r>
              <a:rPr lang="en-US" altLang="zh-CN" dirty="0">
                <a:solidFill>
                  <a:schemeClr val="tx1"/>
                </a:solidFill>
              </a:rPr>
              <a:t> - </a:t>
            </a:r>
            <a:r>
              <a:rPr lang="zh-CN" altLang="en-US" dirty="0">
                <a:solidFill>
                  <a:schemeClr val="tx1"/>
                </a:solidFill>
              </a:rPr>
              <a:t>语言基础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面向过程、面向对象、核心类库、高级应用、</a:t>
            </a:r>
            <a:r>
              <a:rPr kumimoji="1" lang="en-US" altLang="zh-CN" sz="1400" dirty="0">
                <a:solidFill>
                  <a:schemeClr val="tx1"/>
                </a:solidFill>
              </a:rPr>
              <a:t>JVM…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010910" y="2485390"/>
            <a:ext cx="5342890" cy="7823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en-GB" altLang="zh-CN" dirty="0" err="1">
                <a:solidFill>
                  <a:schemeClr val="tx1"/>
                </a:solidFill>
              </a:rPr>
              <a:t>JavaEE</a:t>
            </a:r>
            <a:r>
              <a:rPr lang="zh-CN" altLang="en-US" dirty="0">
                <a:solidFill>
                  <a:schemeClr val="tx1"/>
                </a:solidFill>
              </a:rPr>
              <a:t>平台</a:t>
            </a:r>
            <a:r>
              <a:rPr lang="en-US" altLang="zh-CN" dirty="0">
                <a:solidFill>
                  <a:schemeClr val="tx1"/>
                </a:solidFill>
              </a:rPr>
              <a:t> - </a:t>
            </a:r>
            <a:r>
              <a:rPr lang="en-GB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进阶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数据库应用、服务器开发、页面设计、动态脚本</a:t>
            </a:r>
            <a:r>
              <a:rPr kumimoji="1" lang="en-US" altLang="zh-CN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010910" y="3509645"/>
            <a:ext cx="5342890" cy="7823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en-GB" altLang="zh-CN" dirty="0" err="1">
                <a:solidFill>
                  <a:schemeClr val="tx1"/>
                </a:solidFill>
              </a:rPr>
              <a:t>JavaEE</a:t>
            </a:r>
            <a:r>
              <a:rPr lang="zh-CN" altLang="en-US" dirty="0">
                <a:solidFill>
                  <a:schemeClr val="tx1"/>
                </a:solidFill>
              </a:rPr>
              <a:t>平台</a:t>
            </a:r>
            <a:r>
              <a:rPr lang="en-US" altLang="zh-CN" dirty="0">
                <a:solidFill>
                  <a:schemeClr val="tx1"/>
                </a:solidFill>
              </a:rPr>
              <a:t> - </a:t>
            </a:r>
            <a:r>
              <a:rPr lang="zh-CN" altLang="en-US" dirty="0">
                <a:solidFill>
                  <a:schemeClr val="tx1"/>
                </a:solidFill>
              </a:rPr>
              <a:t>框架应用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</a:p>
          <a:p>
            <a:r>
              <a:rPr kumimoji="1" lang="en-US" altLang="zh-CN" sz="1400" dirty="0">
                <a:solidFill>
                  <a:schemeClr val="tx1"/>
                </a:solidFill>
              </a:rPr>
              <a:t>SSM</a:t>
            </a:r>
            <a:r>
              <a:rPr kumimoji="1" lang="zh-CN" altLang="en-US" sz="1400" dirty="0">
                <a:solidFill>
                  <a:schemeClr val="tx1"/>
                </a:solidFill>
              </a:rPr>
              <a:t>框架、日志、</a:t>
            </a:r>
            <a:r>
              <a:rPr kumimoji="1" lang="en-US" altLang="zh-CN" sz="1400" dirty="0">
                <a:solidFill>
                  <a:schemeClr val="tx1"/>
                </a:solidFill>
              </a:rPr>
              <a:t>Maven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 Quartz</a:t>
            </a:r>
            <a:r>
              <a:rPr kumimoji="1" lang="zh-CN" altLang="en-US" sz="1400" dirty="0">
                <a:solidFill>
                  <a:schemeClr val="tx1"/>
                </a:solidFill>
              </a:rPr>
              <a:t>、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LayUI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Git…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010910" y="4533900"/>
            <a:ext cx="5342890" cy="7823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en-GB" altLang="zh-CN" dirty="0" err="1">
                <a:solidFill>
                  <a:schemeClr val="tx1"/>
                </a:solidFill>
              </a:rPr>
              <a:t>JavaEE</a:t>
            </a:r>
            <a:r>
              <a:rPr lang="zh-CN" altLang="en-US" dirty="0">
                <a:solidFill>
                  <a:schemeClr val="tx1"/>
                </a:solidFill>
              </a:rPr>
              <a:t>平台</a:t>
            </a:r>
            <a:r>
              <a:rPr lang="en-US" altLang="zh-CN" dirty="0">
                <a:solidFill>
                  <a:schemeClr val="tx1"/>
                </a:solidFill>
              </a:rPr>
              <a:t> - </a:t>
            </a:r>
            <a:r>
              <a:rPr lang="zh-CN" altLang="en-US" dirty="0">
                <a:solidFill>
                  <a:schemeClr val="tx1"/>
                </a:solidFill>
              </a:rPr>
              <a:t>架构设计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</a:p>
          <a:p>
            <a:r>
              <a:rPr kumimoji="1" lang="en-US" altLang="zh-CN" sz="1400" dirty="0" err="1">
                <a:solidFill>
                  <a:schemeClr val="tx1"/>
                </a:solidFill>
              </a:rPr>
              <a:t>SpringBoot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SpringCloud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Docker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MQ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ES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Redis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Zk</a:t>
            </a:r>
            <a:r>
              <a:rPr kumimoji="1" lang="en-US" altLang="zh-CN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1" name="左大括号 10"/>
          <p:cNvSpPr/>
          <p:nvPr/>
        </p:nvSpPr>
        <p:spPr>
          <a:xfrm>
            <a:off x="5117586" y="1460965"/>
            <a:ext cx="603115" cy="487876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10910" y="5558155"/>
            <a:ext cx="5342890" cy="782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《</a:t>
            </a:r>
            <a:r>
              <a:rPr lang="en-GB" altLang="zh-CN" dirty="0" err="1">
                <a:solidFill>
                  <a:schemeClr val="tx1"/>
                </a:solidFill>
              </a:rPr>
              <a:t>JavaEE</a:t>
            </a:r>
            <a:r>
              <a:rPr lang="zh-CN" altLang="en-US" dirty="0">
                <a:solidFill>
                  <a:schemeClr val="tx1"/>
                </a:solidFill>
              </a:rPr>
              <a:t>平台</a:t>
            </a:r>
            <a:r>
              <a:rPr lang="en-US" altLang="zh-CN" dirty="0">
                <a:solidFill>
                  <a:schemeClr val="tx1"/>
                </a:solidFill>
              </a:rPr>
              <a:t> - </a:t>
            </a:r>
            <a:r>
              <a:rPr lang="zh-CN" altLang="en-US" dirty="0">
                <a:solidFill>
                  <a:schemeClr val="tx1"/>
                </a:solidFill>
              </a:rPr>
              <a:t>微服务架构实战</a:t>
            </a:r>
            <a:r>
              <a:rPr lang="en-US" altLang="zh-CN" dirty="0">
                <a:solidFill>
                  <a:schemeClr val="tx1"/>
                </a:solidFill>
              </a:rPr>
              <a:t>》</a:t>
            </a:r>
          </a:p>
          <a:p>
            <a:r>
              <a:rPr kumimoji="1" lang="zh-CN" sz="1400" dirty="0" err="1">
                <a:solidFill>
                  <a:schemeClr val="tx1"/>
                </a:solidFill>
              </a:rPr>
              <a:t>亿级流量开放平台项目、短信平台项目</a:t>
            </a:r>
            <a:r>
              <a:rPr kumimoji="1" lang="en-US" altLang="zh-CN" sz="1400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38200" y="3025140"/>
            <a:ext cx="4114800" cy="1750060"/>
            <a:chOff x="1485" y="4382"/>
            <a:chExt cx="6480" cy="2756"/>
          </a:xfrm>
        </p:grpSpPr>
        <p:sp>
          <p:nvSpPr>
            <p:cNvPr id="17" name="圆角矩形 16"/>
            <p:cNvSpPr/>
            <p:nvPr/>
          </p:nvSpPr>
          <p:spPr>
            <a:xfrm>
              <a:off x="1485" y="4382"/>
              <a:ext cx="6480" cy="275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千锋</a:t>
              </a:r>
              <a:r>
                <a:rPr lang="en-US" altLang="zh-CN" sz="2400" b="1" dirty="0">
                  <a:solidFill>
                    <a:schemeClr val="tx1"/>
                  </a:solidFill>
                </a:rPr>
                <a:t>Java</a:t>
              </a:r>
              <a:r>
                <a:rPr lang="zh-CN" altLang="en-US" sz="2400" b="1" dirty="0">
                  <a:solidFill>
                    <a:schemeClr val="tx1"/>
                  </a:solidFill>
                </a:rPr>
                <a:t>学院课程设计</a:t>
              </a:r>
            </a:p>
          </p:txBody>
        </p:sp>
        <p:pic>
          <p:nvPicPr>
            <p:cNvPr id="5" name="图片 4" descr="LOGO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5" y="4665"/>
              <a:ext cx="4860" cy="146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8" grpId="0" bldLvl="0" animBg="1"/>
      <p:bldP spid="11" grpId="0" bldLvl="0" animBg="1"/>
      <p:bldP spid="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latin typeface="微软雅黑" panose="020B0503020204020204" charset="-122"/>
                <a:ea typeface="微软雅黑" panose="020B0503020204020204" charset="-122"/>
              </a:rPr>
              <a:t>课程介绍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37565" y="2251710"/>
            <a:ext cx="10516235" cy="921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Part 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Java</a:t>
            </a:r>
            <a:r>
              <a:rPr lang="zh-CN" altLang="en-US" dirty="0">
                <a:solidFill>
                  <a:schemeClr val="tx1"/>
                </a:solidFill>
              </a:rPr>
              <a:t>语言基础与面向过程编程</a:t>
            </a:r>
            <a:endParaRPr lang="en-US" altLang="zh-CN" dirty="0">
              <a:solidFill>
                <a:schemeClr val="tx1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chemeClr val="tx1"/>
                </a:solidFill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</a:rPr>
              <a:t>概述与环境搭建</a:t>
            </a:r>
            <a:r>
              <a:rPr lang="en-US" altLang="zh-CN" sz="1400" dirty="0">
                <a:solidFill>
                  <a:schemeClr val="tx1"/>
                </a:solidFill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</a:rPr>
              <a:t>语言基础</a:t>
            </a:r>
            <a:r>
              <a:rPr lang="en-US" altLang="zh-CN" sz="1400" dirty="0">
                <a:solidFill>
                  <a:schemeClr val="tx1"/>
                </a:solidFill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</a:rPr>
              <a:t>《</a:t>
            </a:r>
            <a:r>
              <a:rPr lang="zh-CN" altLang="en-US" sz="1400" dirty="0">
                <a:solidFill>
                  <a:schemeClr val="tx1"/>
                </a:solidFill>
              </a:rPr>
              <a:t>选择结构与分支结构</a:t>
            </a:r>
            <a:r>
              <a:rPr lang="en-US" altLang="zh-CN" sz="1400" dirty="0">
                <a:solidFill>
                  <a:schemeClr val="tx1"/>
                </a:solidFill>
              </a:rPr>
              <a:t>》</a:t>
            </a:r>
            <a:r>
              <a:rPr lang="zh-CN" altLang="en-US" sz="1400" dirty="0">
                <a:solidFill>
                  <a:schemeClr val="tx1"/>
                </a:solidFill>
              </a:rPr>
              <a:t>、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《循环结构》、《函数》、《数组》</a:t>
            </a:r>
            <a:endParaRPr lang="zh-CN" altLang="en-US" sz="1400" dirty="0">
              <a:solidFill>
                <a:schemeClr val="tx1"/>
              </a:solidFill>
            </a:endParaRPr>
          </a:p>
          <a:p>
            <a:endParaRPr kumimoji="1"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59790" y="3321685"/>
            <a:ext cx="10516235" cy="9213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Part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Java</a:t>
            </a:r>
            <a:r>
              <a:rPr lang="zh-CN" altLang="en-US" dirty="0">
                <a:solidFill>
                  <a:schemeClr val="tx1"/>
                </a:solidFill>
              </a:rPr>
              <a:t>面向思想建设与应用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sz="1400" dirty="0">
                <a:solidFill>
                  <a:schemeClr val="tx1"/>
                </a:solidFill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</a:rPr>
              <a:t>面向对象思想</a:t>
            </a:r>
            <a:r>
              <a:rPr kumimoji="1" lang="en-US" altLang="zh-CN" sz="1400" dirty="0">
                <a:solidFill>
                  <a:schemeClr val="tx1"/>
                </a:solidFill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</a:rPr>
              <a:t>面向对象三大特性</a:t>
            </a:r>
            <a:r>
              <a:rPr kumimoji="1" lang="en-US" altLang="zh-CN" sz="1400" dirty="0">
                <a:solidFill>
                  <a:schemeClr val="tx1"/>
                </a:solidFill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三个修饰符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接口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1060" y="4460875"/>
            <a:ext cx="10514965" cy="9213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Part </a:t>
            </a: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：常用类与高级工具类应用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常用类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</a:rPr>
              <a:t>集合框架</a:t>
            </a:r>
            <a:r>
              <a:rPr kumimoji="1" lang="en-US" altLang="zh-CN" sz="1400" dirty="0">
                <a:solidFill>
                  <a:schemeClr val="tx1"/>
                </a:solidFill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异常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 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多线程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 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 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高级多线程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《I/O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框架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网络编程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反射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790" y="1609090"/>
            <a:ext cx="672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sym typeface="+mn-ea"/>
              </a:rPr>
              <a:t>JavaSE</a:t>
            </a:r>
            <a:r>
              <a:rPr lang="zh-CN" altLang="en-US" dirty="0">
                <a:sym typeface="+mn-ea"/>
              </a:rPr>
              <a:t>平台核心知识</a:t>
            </a:r>
            <a:r>
              <a:rPr lang="en-US" altLang="zh-CN" i="1" dirty="0"/>
              <a:t> </a:t>
            </a:r>
            <a:r>
              <a:rPr lang="en-US" altLang="zh-CN" dirty="0"/>
              <a:t>（</a:t>
            </a:r>
            <a:r>
              <a:rPr lang="en-US" altLang="zh-CN" i="1" dirty="0">
                <a:sym typeface="+mn-ea"/>
              </a:rPr>
              <a:t>Java™ Platform, Standard Edition 8</a:t>
            </a:r>
            <a:r>
              <a:rPr lang="zh-CN" altLang="en-US" dirty="0"/>
              <a:t>）：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61060" y="5616575"/>
            <a:ext cx="10514965" cy="921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Part 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：项目实战 </a:t>
            </a:r>
            <a:r>
              <a:rPr lang="en-US" altLang="zh-CN" dirty="0">
                <a:solidFill>
                  <a:schemeClr val="tx1"/>
                </a:solidFill>
              </a:rPr>
              <a:t>+ </a:t>
            </a:r>
            <a:r>
              <a:rPr lang="zh-CN" altLang="en-US" dirty="0">
                <a:solidFill>
                  <a:schemeClr val="tx1"/>
                </a:solidFill>
              </a:rPr>
              <a:t>扩展知识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《Human Resource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管理系统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》 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、《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JDK8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特性》、《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JVM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内存结构》、《</a:t>
            </a:r>
            <a:r>
              <a:rPr kumimoji="1" lang="en-US" altLang="zh-CN" sz="1400" dirty="0">
                <a:solidFill>
                  <a:schemeClr val="tx1"/>
                </a:solidFill>
                <a:sym typeface="+mn-ea"/>
              </a:rPr>
              <a:t>JVM</a:t>
            </a: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优化》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3" grpId="0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学习导论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30270" y="1655297"/>
            <a:ext cx="4258945" cy="37354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你的对手在看书，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你的仇人在磨刀，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你的闺蜜在减肥，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隔壁老王在。。。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56227" y="1655297"/>
            <a:ext cx="4258945" cy="37354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1.01</a:t>
            </a:r>
            <a:r>
              <a:rPr lang="en-US" altLang="zh-CN" sz="3600" b="1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365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=37.8</a:t>
            </a:r>
          </a:p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0.99</a:t>
            </a:r>
            <a:r>
              <a:rPr lang="en-US" altLang="zh-CN" sz="3600" b="1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365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=0.03</a:t>
            </a:r>
          </a:p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———————</a:t>
            </a:r>
          </a:p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1.02</a:t>
            </a:r>
            <a:r>
              <a:rPr lang="en-US" altLang="zh-CN" sz="3600" b="1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365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=1377.4</a:t>
            </a:r>
          </a:p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0.98</a:t>
            </a:r>
            <a:r>
              <a:rPr lang="en-US" altLang="zh-CN" sz="3600" b="1" baseline="30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365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=0.0006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044825" y="5822950"/>
            <a:ext cx="6304280" cy="615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我们必须不断学习，否则将被学习者超越。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ldLvl="0" animBg="1"/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学习方法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268" y="1722808"/>
            <a:ext cx="8773464" cy="458209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976253" y="3603290"/>
            <a:ext cx="3407901" cy="2150891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>
              <a:lnSpc>
                <a:spcPct val="14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费曼学习法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核心四步：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40000"/>
              </a:lnSpc>
            </a:pPr>
            <a:r>
              <a:rPr 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选择一个准备学习的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</a:t>
            </a:r>
            <a:r>
              <a:rPr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概念</a:t>
            </a:r>
            <a:r>
              <a:rPr 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去掉专业性术语，简化类比；</a:t>
            </a:r>
            <a:endParaRPr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想象把这个新概念教给别人；</a:t>
            </a:r>
            <a:endParaRPr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如遇问题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重新梳理并讲解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98E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学习技巧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648585" y="2433320"/>
            <a:ext cx="6894830" cy="11283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第一遍</a:t>
            </a:r>
            <a:r>
              <a:rPr lang="zh-CN" altLang="en-US" dirty="0">
                <a:solidFill>
                  <a:schemeClr val="tx1"/>
                </a:solidFill>
              </a:rPr>
              <a:t>：模仿</a:t>
            </a: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根据课上的案例代码，对照着敲，并结合自己的理解为每行添加注释。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648585" y="3755390"/>
            <a:ext cx="6893560" cy="11283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第二遍：</a:t>
            </a:r>
            <a:r>
              <a:rPr lang="zh-CN" dirty="0">
                <a:solidFill>
                  <a:schemeClr val="tx1"/>
                </a:solidFill>
              </a:rPr>
              <a:t>巩固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新建文件，复制注释，根据自己注释所代表的含义，手写复现代码。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49220" y="5073015"/>
            <a:ext cx="6894830" cy="11283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第三遍：</a:t>
            </a:r>
            <a:r>
              <a:rPr lang="zh-CN" dirty="0">
                <a:solidFill>
                  <a:schemeClr val="tx1"/>
                </a:solidFill>
              </a:rPr>
              <a:t>理解</a:t>
            </a: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凭借理解和记忆进行默写，如果中途印象不深，看一眼作为提醒，继续写。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09267" y="1601950"/>
            <a:ext cx="8773463" cy="588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大道至简：敲一遍、敲一遍、再敲一遍。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610995" y="2727325"/>
            <a:ext cx="707390" cy="3183890"/>
            <a:chOff x="2537" y="4295"/>
            <a:chExt cx="1114" cy="5014"/>
          </a:xfrm>
        </p:grpSpPr>
        <p:sp>
          <p:nvSpPr>
            <p:cNvPr id="3" name="下箭头 2"/>
            <p:cNvSpPr/>
            <p:nvPr/>
          </p:nvSpPr>
          <p:spPr>
            <a:xfrm>
              <a:off x="3261" y="4295"/>
              <a:ext cx="391" cy="5014"/>
            </a:xfrm>
            <a:prstGeom prst="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37" y="6010"/>
              <a:ext cx="724" cy="1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/>
                <a:t>自顶向下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759950" y="5134610"/>
            <a:ext cx="1101725" cy="1005840"/>
            <a:chOff x="15370" y="8086"/>
            <a:chExt cx="1735" cy="1584"/>
          </a:xfrm>
        </p:grpSpPr>
        <p:sp>
          <p:nvSpPr>
            <p:cNvPr id="5" name="下弧形箭头 4"/>
            <p:cNvSpPr/>
            <p:nvPr/>
          </p:nvSpPr>
          <p:spPr>
            <a:xfrm rot="16200000">
              <a:off x="15105" y="8351"/>
              <a:ext cx="1451" cy="921"/>
            </a:xfrm>
            <a:prstGeom prst="curvedUp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381" y="8086"/>
              <a:ext cx="724" cy="158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/>
                <a:t>循环往复</a:t>
              </a: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838200" y="1282890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1599E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与君共勉</a:t>
            </a:r>
            <a:endParaRPr lang="zh-CN" altLang="en-US" dirty="0">
              <a:solidFill>
                <a:srgbClr val="1198E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21535" y="1407795"/>
            <a:ext cx="7948930" cy="5237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3227705" y="2039620"/>
            <a:ext cx="1689100" cy="358711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1198E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l"/>
            <a:r>
              <a:rPr lang="en-US" altLang="zh-CN" sz="3600" b="1" dirty="0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	</a:t>
            </a:r>
            <a:r>
              <a:rPr lang="zh-CN" altLang="en-US" sz="3600" b="1" dirty="0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贵在坚持。</a:t>
            </a:r>
          </a:p>
          <a:p>
            <a:pPr algn="l"/>
            <a:r>
              <a:rPr lang="zh-CN" altLang="en-US" sz="3600" b="1" dirty="0">
                <a:solidFill>
                  <a:schemeClr val="tx1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无远弗届，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1365" cy="6857365"/>
          </a:xfrm>
          <a:prstGeom prst="rect">
            <a:avLst/>
          </a:prstGeom>
          <a:gradFill>
            <a:gsLst>
              <a:gs pos="0">
                <a:srgbClr val="0A90E6"/>
              </a:gs>
              <a:gs pos="50000">
                <a:srgbClr val="1A96DF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6D2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729375" y="1921200"/>
            <a:ext cx="6733250" cy="1303020"/>
            <a:chOff x="2729375" y="2325052"/>
            <a:chExt cx="6733250" cy="1303020"/>
          </a:xfrm>
        </p:grpSpPr>
        <p:sp>
          <p:nvSpPr>
            <p:cNvPr id="4" name="矩形 3"/>
            <p:cNvSpPr/>
            <p:nvPr/>
          </p:nvSpPr>
          <p:spPr>
            <a:xfrm>
              <a:off x="2729375" y="2325052"/>
              <a:ext cx="6733250" cy="13030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2729375" y="2684780"/>
              <a:ext cx="67332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</a:rPr>
                <a:t>THANK YOU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83698" y="3699616"/>
            <a:ext cx="3824605" cy="1947545"/>
            <a:chOff x="4206915" y="4146550"/>
            <a:chExt cx="3824605" cy="1947545"/>
          </a:xfrm>
        </p:grpSpPr>
        <p:pic>
          <p:nvPicPr>
            <p:cNvPr id="5" name="图片 4" descr="千锋白色logo-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409" y="4146550"/>
              <a:ext cx="2835910" cy="966470"/>
            </a:xfrm>
            <a:prstGeom prst="rect">
              <a:avLst/>
            </a:prstGeom>
          </p:spPr>
        </p:pic>
        <p:pic>
          <p:nvPicPr>
            <p:cNvPr id="22" name="图片 21" descr="矢量素材-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6915" y="4791075"/>
              <a:ext cx="3824605" cy="130302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0984230" y="6396990"/>
            <a:ext cx="1207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/>
              <a:t>Author</a:t>
            </a:r>
            <a:r>
              <a:rPr lang="zh-CN" altLang="en-US" sz="1200" i="1"/>
              <a:t>：</a:t>
            </a:r>
            <a:r>
              <a:rPr lang="en-US" altLang="zh-CN" sz="1200" i="1"/>
              <a:t>Aaron</a:t>
            </a:r>
          </a:p>
          <a:p>
            <a:pPr algn="ctr"/>
            <a:r>
              <a:rPr lang="en-US" altLang="zh-CN" sz="1200" i="1"/>
              <a:t>Version</a:t>
            </a:r>
            <a:r>
              <a:rPr lang="zh-CN" altLang="en-US" sz="1200" i="1"/>
              <a:t>：</a:t>
            </a:r>
            <a:r>
              <a:rPr lang="en-US" altLang="zh-CN" sz="1200" i="1"/>
              <a:t>9.0.2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611491380"/>
  <p:tag name="KSO_WM_UNIT_PLACING_PICTURE_USER_VIEWPORT" val="{&quot;height&quot;:8451,&quot;width&quot;:1282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05644"/>
  <p:tag name="MH_LIBRARY" val="GRAPHIC"/>
  <p:tag name="MH_ORDER" val="直接连接符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1105644"/>
  <p:tag name="MH_LIBRARY" val="GRAPHIC"/>
  <p:tag name="MH_ORDER" val="直接连接符 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39_2*i*0"/>
  <p:tag name="KSO_WM_TEMPLATE_CATEGORY" val="custom"/>
  <p:tag name="KSO_WM_TEMPLATE_INDEX" val="160539"/>
  <p:tag name="KSO_WM_UNIT_INDEX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a"/>
  <p:tag name="KSO_WM_UNIT_INDEX" val="1"/>
  <p:tag name="KSO_WM_UNIT_ID" val="custom16053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539"/>
  <p:tag name="KSO_WM_UNIT_TYPE" val="f"/>
  <p:tag name="KSO_WM_UNIT_INDEX" val="1"/>
  <p:tag name="KSO_WM_UNIT_ID" val="custom160539_2*f*1"/>
  <p:tag name="KSO_WM_UNIT_CLEAR" val="1"/>
  <p:tag name="KSO_WM_UNIT_LAYERLEVEL" val="1"/>
  <p:tag name="KSO_WM_UNIT_VALUE" val="297"/>
  <p:tag name="KSO_WM_UNIT_HIGHLIGHT" val="0"/>
  <p:tag name="KSO_WM_UNIT_COMPATIBLE" val="0"/>
  <p:tag name="KSO_WM_UNIT_PRESET_TEXT_INDEX" val="4"/>
  <p:tag name="KSO_WM_UNIT_PRESET_TEXT_LEN" val="2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Desc"/>
  <p:tag name="MH" val="20150921111904"/>
  <p:tag name="MH_LIBRARY" val="GRAPHIC"/>
  <p:tag name="KSO_WM_TEMPLATE_CATEGORY" val="custom"/>
  <p:tag name="KSO_WM_TEMPLATE_INDEX" val="160539"/>
  <p:tag name="KSO_WM_TAG_VERSION" val="1.0"/>
  <p:tag name="KSO_WM_SLIDE_ID" val="custom16053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32"/>
  <p:tag name="KSO_WM_SLIDE_SIZE" val="828*354"/>
</p:tagLst>
</file>

<file path=ppt/theme/theme1.xml><?xml version="1.0" encoding="utf-8"?>
<a:theme xmlns:a="http://schemas.openxmlformats.org/drawingml/2006/main" name="1_A000120140530A99PPBG">
  <a:themeElements>
    <a:clrScheme name="160539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1198EB"/>
      </a:accent1>
      <a:accent2>
        <a:srgbClr val="628EE3"/>
      </a:accent2>
      <a:accent3>
        <a:srgbClr val="2BC3B5"/>
      </a:accent3>
      <a:accent4>
        <a:srgbClr val="92D050"/>
      </a:accent4>
      <a:accent5>
        <a:srgbClr val="FFC000"/>
      </a:accent5>
      <a:accent6>
        <a:srgbClr val="C0000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736</Words>
  <Application>Microsoft Office PowerPoint</Application>
  <PresentationFormat>宽屏</PresentationFormat>
  <Paragraphs>84</Paragraphs>
  <Slides>9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楷体</vt:lpstr>
      <vt:lpstr>微软雅黑</vt:lpstr>
      <vt:lpstr>幼圆</vt:lpstr>
      <vt:lpstr>Arial</vt:lpstr>
      <vt:lpstr>Calibri</vt:lpstr>
      <vt:lpstr>1_A000120140530A99PPBG</vt:lpstr>
      <vt:lpstr>PowerPoint 演示文稿</vt:lpstr>
      <vt:lpstr>课程定位</vt:lpstr>
      <vt:lpstr>课程设计</vt:lpstr>
      <vt:lpstr>课程介绍</vt:lpstr>
      <vt:lpstr>学习导论</vt:lpstr>
      <vt:lpstr>学习方法</vt:lpstr>
      <vt:lpstr>学习技巧</vt:lpstr>
      <vt:lpstr>与君共勉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Java概述与环境搭建</dc:title>
  <dc:creator>Aaron</dc:creator>
  <cp:lastModifiedBy>Dushine2008</cp:lastModifiedBy>
  <cp:revision>589</cp:revision>
  <cp:lastPrinted>2019-11-05T06:14:00Z</cp:lastPrinted>
  <dcterms:created xsi:type="dcterms:W3CDTF">2019-11-05T06:14:00Z</dcterms:created>
  <dcterms:modified xsi:type="dcterms:W3CDTF">2021-04-20T01:05:04Z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